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319" r:id="rId10"/>
    <p:sldId id="294" r:id="rId11"/>
    <p:sldId id="293" r:id="rId12"/>
    <p:sldId id="265" r:id="rId13"/>
    <p:sldId id="297" r:id="rId14"/>
    <p:sldId id="267" r:id="rId15"/>
    <p:sldId id="321" r:id="rId16"/>
    <p:sldId id="269" r:id="rId17"/>
    <p:sldId id="298" r:id="rId18"/>
    <p:sldId id="299" r:id="rId19"/>
    <p:sldId id="272" r:id="rId20"/>
    <p:sldId id="303" r:id="rId21"/>
    <p:sldId id="305" r:id="rId22"/>
    <p:sldId id="27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22" r:id="rId36"/>
    <p:sldId id="323" r:id="rId37"/>
    <p:sldId id="324" r:id="rId38"/>
    <p:sldId id="325" r:id="rId39"/>
    <p:sldId id="329" r:id="rId40"/>
    <p:sldId id="328" r:id="rId41"/>
    <p:sldId id="320" r:id="rId42"/>
    <p:sldId id="290" r:id="rId4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21" autoAdjust="0"/>
  </p:normalViewPr>
  <p:slideViewPr>
    <p:cSldViewPr snapToGrid="0">
      <p:cViewPr varScale="1">
        <p:scale>
          <a:sx n="106" d="100"/>
          <a:sy n="106" d="100"/>
        </p:scale>
        <p:origin x="1512" y="114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4.8813236301254938E-17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Лист1!$B$3:$B$7</c:f>
              <c:numCache>
                <c:formatCode>#,##0.00</c:formatCode>
                <c:ptCount val="5"/>
                <c:pt idx="0">
                  <c:v>2633587</c:v>
                </c:pt>
                <c:pt idx="1">
                  <c:v>3342993.33</c:v>
                </c:pt>
                <c:pt idx="2">
                  <c:v>3913829.95</c:v>
                </c:pt>
                <c:pt idx="3">
                  <c:v>3718224.84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563796666797E-3"/>
                  <c:y val="0.38956222759422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7.9877127593333593E-3"/>
                  <c:y val="0.4245790570408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Лист1!$C$3:$C$7</c:f>
              <c:numCache>
                <c:formatCode>#,##0.00</c:formatCode>
                <c:ptCount val="5"/>
                <c:pt idx="0">
                  <c:v>2658010</c:v>
                </c:pt>
                <c:pt idx="1">
                  <c:v>3359495.87</c:v>
                </c:pt>
                <c:pt idx="2">
                  <c:v>3925930</c:v>
                </c:pt>
                <c:pt idx="3">
                  <c:v>3723225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8156913900004E-2"/>
                  <c:y val="0.2685447068306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Лист1!$D$3:$D$7</c:f>
              <c:numCache>
                <c:formatCode>#,##0.00</c:formatCode>
                <c:ptCount val="5"/>
                <c:pt idx="0">
                  <c:v>-24423</c:v>
                </c:pt>
                <c:pt idx="1">
                  <c:v>-16502.540000000037</c:v>
                </c:pt>
                <c:pt idx="2">
                  <c:v>-12100.049999999814</c:v>
                </c:pt>
                <c:pt idx="3">
                  <c:v>-5000.160000000149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.2325350983678687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8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1445270208091439E-2"/>
          <c:w val="0.63096548298899924"/>
          <c:h val="0.959322577676623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254000" dir="6600000" sx="90000" sy="90000" algn="ctr" rotWithShape="0">
                <a:prstClr val="black">
                  <a:alpha val="2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0E-431F-8DD6-8CEBE7F38B7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50E-431F-8DD6-8CEBE7F38B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B2-4386-A168-6DD9725613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50E-431F-8DD6-8CEBE7F38B7E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0E-431F-8DD6-8CEBE7F38B7E}"/>
              </c:ext>
            </c:extLst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50E-431F-8DD6-8CEBE7F38B7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0E-431F-8DD6-8CEBE7F38B7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1B2-4386-A168-6DD9725613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1B2-4386-A168-6DD9725613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C1B2-4386-A168-6DD972561304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0E-431F-8DD6-8CEBE7F38B7E}"/>
              </c:ext>
            </c:extLst>
          </c:dPt>
          <c:dLbls>
            <c:dLbl>
              <c:idx val="0"/>
              <c:layout>
                <c:manualLayout>
                  <c:x val="-7.9674897358429947E-2"/>
                  <c:y val="-0.172685063891778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0E-431F-8DD6-8CEBE7F38B7E}"/>
                </c:ext>
              </c:extLst>
            </c:dLbl>
            <c:dLbl>
              <c:idx val="6"/>
              <c:layout>
                <c:manualLayout>
                  <c:x val="3.4478169580236855E-2"/>
                  <c:y val="0.166396040357431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0E-431F-8DD6-8CEBE7F38B7E}"/>
                </c:ext>
              </c:extLst>
            </c:dLbl>
            <c:dLbl>
              <c:idx val="7"/>
              <c:layout>
                <c:manualLayout>
                  <c:x val="-1.0250771026788954E-2"/>
                  <c:y val="0.146846243859364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0E-431F-8DD6-8CEBE7F38B7E}"/>
                </c:ext>
              </c:extLst>
            </c:dLbl>
            <c:dLbl>
              <c:idx val="11"/>
              <c:layout>
                <c:manualLayout>
                  <c:x val="6.6196828089714263E-2"/>
                  <c:y val="-9.1207352051052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0E-431F-8DD6-8CEBE7F38B7E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885 000 тыс.руб. (26,47%)</c:v>
                </c:pt>
                <c:pt idx="1">
                  <c:v>Упрощенная система налогообложения 94 000 тыс.руб. (2,81%)</c:v>
                </c:pt>
                <c:pt idx="2">
                  <c:v>Патентная система налогообложения 11 000 тыс. руб. (0,33%)</c:v>
                </c:pt>
                <c:pt idx="3">
                  <c:v>Земельный налог 103 000. тыс.руб. (3,08%)</c:v>
                </c:pt>
                <c:pt idx="4">
                  <c:v>Налог на имущество физических лиц 43 000 тыс.руб. (1,29%)
</c:v>
                </c:pt>
                <c:pt idx="5">
                  <c:v>Акцизы по подакцизным товарам(продукции) 40 318 тыс.руб. (1,21%)</c:v>
                </c:pt>
                <c:pt idx="6">
                  <c:v>Государственная пошлина 8 000 тыс.руб. (0,24%)</c:v>
                </c:pt>
                <c:pt idx="7">
                  <c:v>Доходы от использования имущества 40 881 тыс.руб. (1,22%)</c:v>
                </c:pt>
                <c:pt idx="8">
                  <c:v>Доходы от продажи материальных и нематериальных активов 15 700 тыс.руб. (0,47%)</c:v>
                </c:pt>
                <c:pt idx="9">
                  <c:v>Штрафные санкции 4 300 тыс.руб. (0,13%)</c:v>
                </c:pt>
                <c:pt idx="10">
                  <c:v>Иные неналоговые доходы 6 611 тыс.руб. (0,18%)</c:v>
                </c:pt>
                <c:pt idx="11">
                  <c:v>
Безвозмездные поступления 2091683,33 тыс.руб. (62,57%)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885000</c:v>
                </c:pt>
                <c:pt idx="1">
                  <c:v>94000</c:v>
                </c:pt>
                <c:pt idx="2">
                  <c:v>11000</c:v>
                </c:pt>
                <c:pt idx="3">
                  <c:v>103000</c:v>
                </c:pt>
                <c:pt idx="4">
                  <c:v>43000</c:v>
                </c:pt>
                <c:pt idx="5">
                  <c:v>40318</c:v>
                </c:pt>
                <c:pt idx="6">
                  <c:v>8000</c:v>
                </c:pt>
                <c:pt idx="7">
                  <c:v>40881</c:v>
                </c:pt>
                <c:pt idx="8">
                  <c:v>15700</c:v>
                </c:pt>
                <c:pt idx="9">
                  <c:v>4300</c:v>
                </c:pt>
                <c:pt idx="10">
                  <c:v>6111</c:v>
                </c:pt>
                <c:pt idx="11">
                  <c:v>2091683.33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E-431F-8DD6-8CEBE7F38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1B2-4386-A168-6DD9725613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1B2-4386-A168-6DD9725613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C1B2-4386-A168-6DD9725613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1B2-4386-A168-6DD9725613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C1B2-4386-A168-6DD9725613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1B2-4386-A168-6DD9725613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1B2-4386-A168-6DD9725613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1B2-4386-A168-6DD97256130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1B2-4386-A168-6DD9725613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1B2-4386-A168-6DD9725613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C1B2-4386-A168-6DD97256130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C1B2-4386-A168-6DD972561304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885 000 тыс.руб. (26,47%)</c:v>
                </c:pt>
                <c:pt idx="1">
                  <c:v>Упрощенная система налогообложения 94 000 тыс.руб. (2,81%)</c:v>
                </c:pt>
                <c:pt idx="2">
                  <c:v>Патентная система налогообложения 11 000 тыс. руб. (0,33%)</c:v>
                </c:pt>
                <c:pt idx="3">
                  <c:v>Земельный налог 103 000. тыс.руб. (3,08%)</c:v>
                </c:pt>
                <c:pt idx="4">
                  <c:v>Налог на имущество физических лиц 43 000 тыс.руб. (1,29%)
</c:v>
                </c:pt>
                <c:pt idx="5">
                  <c:v>Акцизы по подакцизным товарам(продукции) 40 318 тыс.руб. (1,21%)</c:v>
                </c:pt>
                <c:pt idx="6">
                  <c:v>Государственная пошлина 8 000 тыс.руб. (0,24%)</c:v>
                </c:pt>
                <c:pt idx="7">
                  <c:v>Доходы от использования имущества 40 881 тыс.руб. (1,22%)</c:v>
                </c:pt>
                <c:pt idx="8">
                  <c:v>Доходы от продажи материальных и нематериальных активов 15 700 тыс.руб. (0,47%)</c:v>
                </c:pt>
                <c:pt idx="9">
                  <c:v>Штрафные санкции 4 300 тыс.руб. (0,13%)</c:v>
                </c:pt>
                <c:pt idx="10">
                  <c:v>Иные неналоговые доходы 6 611 тыс.руб. (0,18%)</c:v>
                </c:pt>
                <c:pt idx="11">
                  <c:v>
Безвозмездные поступления 2091683,33 тыс.руб. (62,57%)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8-650E-431F-8DD6-8CEBE7F38B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99944063928824"/>
          <c:y val="9.8040574042960876E-3"/>
          <c:w val="0.38900055936071176"/>
          <c:h val="0.9901959354593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0" spc="5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>
      <a:glow rad="152400">
        <a:schemeClr val="accent1">
          <a:alpha val="40000"/>
        </a:schemeClr>
      </a:glow>
      <a:outerShdw blurRad="63500" dist="50800" dir="5400000" sx="16000" sy="16000" algn="ctr" rotWithShape="0">
        <a:srgbClr val="000000">
          <a:alpha val="43137"/>
        </a:srgbClr>
      </a:outerShdw>
      <a:softEdge rad="13970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2021г.(ожидаемое)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25722748161E-3"/>
                  <c:y val="0.18597724280049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2633587</c:v>
                </c:pt>
                <c:pt idx="1">
                  <c:v>1134298</c:v>
                </c:pt>
                <c:pt idx="2">
                  <c:v>72879</c:v>
                </c:pt>
                <c:pt idx="3">
                  <c:v>1426410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2022г. (план)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3342993.33</c:v>
                </c:pt>
                <c:pt idx="1">
                  <c:v>1184318</c:v>
                </c:pt>
                <c:pt idx="2">
                  <c:v>66992</c:v>
                </c:pt>
                <c:pt idx="3">
                  <c:v>2091683.33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2023г.(план)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3913829.95</c:v>
                </c:pt>
                <c:pt idx="1">
                  <c:v>1297487</c:v>
                </c:pt>
                <c:pt idx="2">
                  <c:v>63903</c:v>
                </c:pt>
                <c:pt idx="3">
                  <c:v>2552439.9500000002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2024г. (план)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3718224.84</c:v>
                </c:pt>
                <c:pt idx="1">
                  <c:v>1390470</c:v>
                </c:pt>
                <c:pt idx="2">
                  <c:v>63250</c:v>
                </c:pt>
                <c:pt idx="3">
                  <c:v>2264504.84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10"/>
              <c:layout>
                <c:manualLayout>
                  <c:x val="2.8846076602099417E-2"/>
                  <c:y val="3.4140159610163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291 808,90 тыс. руб. (8,68%)
</c:v>
                </c:pt>
                <c:pt idx="1">
                  <c:v>Национальная оборона 3 125 тыс.руб. (0,09%)</c:v>
                </c:pt>
                <c:pt idx="2">
                  <c:v>Национальная безопасность и правоохранительная деятельность 21 421 тыс. руб. (0,63%)</c:v>
                </c:pt>
                <c:pt idx="3">
                  <c:v>Национальная экономика 384 174,98 тыс. руб. (11,43%)
</c:v>
                </c:pt>
                <c:pt idx="4">
                  <c:v>Жилищно-коммунальное хозяйство 709 658,99 тыс. руб. (21,13%)
</c:v>
                </c:pt>
                <c:pt idx="5">
                  <c:v>Охрана окружающей среды 326 833,40 тыс. руб. (9,73%)
</c:v>
                </c:pt>
                <c:pt idx="6">
                  <c:v>Образование 1 168 780,20 тыс. руб. (34,79%)
</c:v>
                </c:pt>
                <c:pt idx="7">
                  <c:v>Культура и кинематография 271 590,40 тыс. руб. (8,09%)
</c:v>
                </c:pt>
                <c:pt idx="8">
                  <c:v>
Социальная политика 76 291 тыс. руб. (2,27%)
</c:v>
                </c:pt>
                <c:pt idx="9">
                  <c:v>Физическая культура и спорт 96 900 тыс. руб. (2,89%)
</c:v>
                </c:pt>
                <c:pt idx="10">
                  <c:v>Средства массовой информации 8 612 тыс. руб. (0,26%)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291808.90000000002</c:v>
                </c:pt>
                <c:pt idx="1">
                  <c:v>3125</c:v>
                </c:pt>
                <c:pt idx="2">
                  <c:v>21421</c:v>
                </c:pt>
                <c:pt idx="3" formatCode="#,##0.00">
                  <c:v>384174.98</c:v>
                </c:pt>
                <c:pt idx="4" formatCode="#,##0.00">
                  <c:v>709658.99</c:v>
                </c:pt>
                <c:pt idx="5">
                  <c:v>326833.40000000002</c:v>
                </c:pt>
                <c:pt idx="6" formatCode="#,##0.0">
                  <c:v>1168780.2</c:v>
                </c:pt>
                <c:pt idx="7">
                  <c:v>271590.40000000002</c:v>
                </c:pt>
                <c:pt idx="8">
                  <c:v>76291</c:v>
                </c:pt>
                <c:pt idx="9">
                  <c:v>96900</c:v>
                </c:pt>
                <c:pt idx="10">
                  <c:v>8612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1280358232126"/>
          <c:y val="5.5402781995549516E-3"/>
          <c:w val="0.3276872401570991"/>
          <c:h val="0.93294342752328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пн 31.01.22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7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5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6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</a:t>
            </a:r>
            <a:r>
              <a:rPr lang="ru" sz="3100" b="1" dirty="0">
                <a:latin typeface="Times New Roman"/>
              </a:rPr>
              <a:t>проекту решения 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</a:t>
            </a:r>
            <a:r>
              <a:rPr lang="ru" sz="3100" b="1" dirty="0">
                <a:latin typeface="Times New Roman"/>
              </a:rPr>
              <a:t>О бюджете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на 2022 </a:t>
            </a:r>
            <a:r>
              <a:rPr lang="ru" sz="3100" b="1" dirty="0">
                <a:latin typeface="Times New Roman"/>
              </a:rPr>
              <a:t>год</a:t>
            </a:r>
          </a:p>
          <a:p>
            <a:pPr marL="279400" indent="0">
              <a:lnSpc>
                <a:spcPts val="3840"/>
              </a:lnSpc>
            </a:pPr>
            <a:r>
              <a:rPr lang="ru" sz="3100" b="1" dirty="0">
                <a:latin typeface="Times New Roman"/>
              </a:rPr>
              <a:t>и на плановый период </a:t>
            </a:r>
            <a:r>
              <a:rPr lang="ru" sz="3100" b="1" dirty="0" smtClean="0">
                <a:latin typeface="Times New Roman"/>
              </a:rPr>
              <a:t>2023 </a:t>
            </a:r>
            <a:r>
              <a:rPr lang="ru" sz="3100" b="1" dirty="0">
                <a:latin typeface="Times New Roman"/>
              </a:rPr>
              <a:t>и </a:t>
            </a:r>
            <a:r>
              <a:rPr lang="ru" sz="3100" b="1" dirty="0" smtClean="0">
                <a:latin typeface="Times New Roman"/>
              </a:rPr>
              <a:t>2024 годов</a:t>
            </a:r>
            <a:r>
              <a:rPr lang="ru" sz="3100" b="1" dirty="0">
                <a:latin typeface="Times New Roman"/>
              </a:rPr>
              <a:t>»</a:t>
            </a: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51779"/>
              </p:ext>
            </p:extLst>
          </p:nvPr>
        </p:nvGraphicFramePr>
        <p:xfrm>
          <a:off x="527537" y="3807068"/>
          <a:ext cx="8827476" cy="290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46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2020 год(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2021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2 633 587,00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3 342 993,33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3 913 829,95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718 224,84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77961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1 426 410,00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2 091 683,33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1 421 855,58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1 344 204,83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658 010,00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359 495,87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3 925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3 723 225,00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13 352,26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-24 423,00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-16 502,54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-12 100,05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-5 000,16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45 402,00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44 848,00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43 147,00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79181029"/>
              </p:ext>
            </p:extLst>
          </p:nvPr>
        </p:nvGraphicFramePr>
        <p:xfrm>
          <a:off x="527537" y="835269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2022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39470213"/>
              </p:ext>
            </p:extLst>
          </p:nvPr>
        </p:nvGraphicFramePr>
        <p:xfrm>
          <a:off x="559292" y="594807"/>
          <a:ext cx="9090735" cy="596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1624" y="97654"/>
            <a:ext cx="7674864" cy="49715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900" b="1" dirty="0">
                <a:latin typeface="Times New Roman"/>
              </a:rPr>
              <a:t>Доходы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10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07858"/>
              </p:ext>
            </p:extLst>
          </p:nvPr>
        </p:nvGraphicFramePr>
        <p:xfrm>
          <a:off x="230818" y="523784"/>
          <a:ext cx="9577645" cy="615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555">
                  <a:extLst>
                    <a:ext uri="{9D8B030D-6E8A-4147-A177-3AD203B41FA5}">
                      <a16:colId xmlns:a16="http://schemas.microsoft.com/office/drawing/2014/main" val="833408645"/>
                    </a:ext>
                  </a:extLst>
                </a:gridCol>
                <a:gridCol w="3180602">
                  <a:extLst>
                    <a:ext uri="{9D8B030D-6E8A-4147-A177-3AD203B41FA5}">
                      <a16:colId xmlns:a16="http://schemas.microsoft.com/office/drawing/2014/main" val="2813935987"/>
                    </a:ext>
                  </a:extLst>
                </a:gridCol>
                <a:gridCol w="722279">
                  <a:extLst>
                    <a:ext uri="{9D8B030D-6E8A-4147-A177-3AD203B41FA5}">
                      <a16:colId xmlns:a16="http://schemas.microsoft.com/office/drawing/2014/main" val="4094822849"/>
                    </a:ext>
                  </a:extLst>
                </a:gridCol>
                <a:gridCol w="758875">
                  <a:extLst>
                    <a:ext uri="{9D8B030D-6E8A-4147-A177-3AD203B41FA5}">
                      <a16:colId xmlns:a16="http://schemas.microsoft.com/office/drawing/2014/main" val="1289495260"/>
                    </a:ext>
                  </a:extLst>
                </a:gridCol>
                <a:gridCol w="849025">
                  <a:extLst>
                    <a:ext uri="{9D8B030D-6E8A-4147-A177-3AD203B41FA5}">
                      <a16:colId xmlns:a16="http://schemas.microsoft.com/office/drawing/2014/main" val="3751967997"/>
                    </a:ext>
                  </a:extLst>
                </a:gridCol>
                <a:gridCol w="919393">
                  <a:extLst>
                    <a:ext uri="{9D8B030D-6E8A-4147-A177-3AD203B41FA5}">
                      <a16:colId xmlns:a16="http://schemas.microsoft.com/office/drawing/2014/main" val="988692377"/>
                    </a:ext>
                  </a:extLst>
                </a:gridCol>
                <a:gridCol w="960807">
                  <a:extLst>
                    <a:ext uri="{9D8B030D-6E8A-4147-A177-3AD203B41FA5}">
                      <a16:colId xmlns:a16="http://schemas.microsoft.com/office/drawing/2014/main" val="31112103"/>
                    </a:ext>
                  </a:extLst>
                </a:gridCol>
                <a:gridCol w="911109">
                  <a:extLst>
                    <a:ext uri="{9D8B030D-6E8A-4147-A177-3AD203B41FA5}">
                      <a16:colId xmlns:a16="http://schemas.microsoft.com/office/drawing/2014/main" val="2035113425"/>
                    </a:ext>
                  </a:extLst>
                </a:gridCol>
              </a:tblGrid>
              <a:tr h="634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классификации( без указания кода главного администратора </a:t>
                      </a:r>
                      <a:r>
                        <a:rPr lang="ru-RU" sz="8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дохлдов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2020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 2021года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2022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915210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51405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1 150 140,00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207 177,00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8785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1 049 853,07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1 076 373,00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1 134 298,00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297 487,00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83165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7303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802 505,00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89518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076755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41 898,00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30267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80 383,96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387041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64 609,41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58361"/>
                  </a:ext>
                </a:extLst>
              </a:tr>
              <a:tr h="142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1 05 02 000 02 0000 110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10 210,06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21455"/>
                  </a:ext>
                </a:extLst>
              </a:tr>
              <a:tr h="168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697989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1 05 04 000 02 0000 110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1655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130 926,43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144 900,00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2050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33 331,03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51936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97 595,40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35778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7 792,72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052797"/>
                  </a:ext>
                </a:extLst>
              </a:tr>
              <a:tr h="263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591679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69 939,74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73 767,00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72 879,00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995824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44 166,19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232172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665599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9 127,63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90630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8 186,62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103627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7 703,55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984873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326969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1 439 992,73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426 410,00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683,33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2 552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6094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1 439 992,73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1 426 410,00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2 091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683,33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2 552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085698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440 770,00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440 770,00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92801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2 02 20 000 00 0000 150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428 410,92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282 245,73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272 250,00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309773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697 525,33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715 977,00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712 390,00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064,88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563,88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966301"/>
                  </a:ext>
                </a:extLst>
              </a:tr>
              <a:tr h="13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3 321,10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495913"/>
                  </a:ext>
                </a:extLst>
              </a:tr>
              <a:tr h="1387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2 590 132,73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633 587,00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3 342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993,33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3 718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224,84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36839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637973" y="408373"/>
            <a:ext cx="1170490" cy="1864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5936348"/>
              </p:ext>
            </p:extLst>
          </p:nvPr>
        </p:nvGraphicFramePr>
        <p:xfrm>
          <a:off x="624091" y="253574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>
                <a:latin typeface="Times New Roman"/>
              </a:rPr>
              <a:t>Межбюджетные трансферты, поступающие в бюджет </a:t>
            </a:r>
            <a:r>
              <a:rPr lang="ru" sz="1900" b="1" dirty="0" smtClean="0">
                <a:latin typeface="Times New Roman"/>
              </a:rPr>
              <a:t>Талдомского городского округа из </a:t>
            </a:r>
            <a:r>
              <a:rPr lang="ru" sz="1900" b="1" dirty="0">
                <a:latin typeface="Times New Roman"/>
              </a:rPr>
              <a:t>бюджетов других уровней в </a:t>
            </a:r>
            <a:r>
              <a:rPr lang="ru" sz="1900" b="1" dirty="0" smtClean="0">
                <a:latin typeface="Times New Roman"/>
              </a:rPr>
              <a:t>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8050"/>
              </p:ext>
            </p:extLst>
          </p:nvPr>
        </p:nvGraphicFramePr>
        <p:xfrm>
          <a:off x="670853" y="1539240"/>
          <a:ext cx="8701747" cy="3829578"/>
        </p:xfrm>
        <a:graphic>
          <a:graphicData uri="http://schemas.openxmlformats.org/drawingml/2006/table">
            <a:tbl>
              <a:tblPr/>
              <a:tblGrid>
                <a:gridCol w="222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25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за </a:t>
                      </a:r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План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0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1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452 784,34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439 992,73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091 683,33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2 552 439,95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2  264 504,84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440 770,00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627 888,00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595 230,00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500 928,00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428 410,92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282 245,73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759 730,45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1 259 167,07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</a:t>
                      </a:r>
                      <a:r>
                        <a:rPr lang="ru" sz="1150" baseline="0" dirty="0" smtClean="0">
                          <a:latin typeface="Times New Roman"/>
                        </a:rPr>
                        <a:t> 068 512,96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</a:t>
                      </a:r>
                      <a:r>
                        <a:rPr lang="ru" sz="1150" baseline="0" dirty="0" smtClean="0">
                          <a:latin typeface="Times New Roman"/>
                        </a:rPr>
                        <a:t> 525,33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715 977,00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693 064,88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697 042,88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693 563,88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207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</a:p>
                    <a:p>
                      <a:pPr indent="0"/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Межбюджетные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321,10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доходов бюджета Талдомского  городского округа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305017"/>
            <a:ext cx="554973" cy="1775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(рублей)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394724"/>
              </p:ext>
            </p:extLst>
          </p:nvPr>
        </p:nvGraphicFramePr>
        <p:xfrm>
          <a:off x="150921" y="1539239"/>
          <a:ext cx="9374818" cy="4755028"/>
        </p:xfrm>
        <a:graphic>
          <a:graphicData uri="http://schemas.openxmlformats.org/drawingml/2006/table">
            <a:tbl>
              <a:tblPr/>
              <a:tblGrid>
                <a:gridCol w="2568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857">
                  <a:extLst>
                    <a:ext uri="{9D8B030D-6E8A-4147-A177-3AD203B41FA5}">
                      <a16:colId xmlns:a16="http://schemas.microsoft.com/office/drawing/2014/main" val="1614779331"/>
                    </a:ext>
                  </a:extLst>
                </a:gridCol>
              </a:tblGrid>
              <a:tr h="1374750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Волоколамский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Дмитровский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Лотошино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Серебрянные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пруды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Молодежный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91648"/>
                  </a:ext>
                </a:extLst>
              </a:tr>
              <a:tr h="1043166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40 978,00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48 523,00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30 586,00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41 619,00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67 912,00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45 418,00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404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10 587,00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18 852,00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20 904,00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8 691,00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9 727,00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5 097,00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404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30</a:t>
                      </a:r>
                      <a:r>
                        <a:rPr lang="ru" sz="1150" baseline="0" dirty="0" smtClean="0">
                          <a:latin typeface="Times New Roman"/>
                        </a:rPr>
                        <a:t> 391,00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29 671,00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9 682,00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32 928,00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58 185,00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40 321,00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3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344" y="356616"/>
            <a:ext cx="8354568" cy="4632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 dirty="0">
                <a:latin typeface="Times New Roman"/>
              </a:rPr>
              <a:t>Перечень налоговых льгот и оценка потерь бюджета </a:t>
            </a:r>
            <a:r>
              <a:rPr lang="ru" sz="1500" b="1" dirty="0" smtClean="0">
                <a:latin typeface="Times New Roman"/>
              </a:rPr>
              <a:t>Талдомского городского округа от </a:t>
            </a:r>
            <a:r>
              <a:rPr lang="ru" sz="15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500" b="1" dirty="0">
                <a:latin typeface="Times New Roman"/>
              </a:rPr>
              <a:t>предоставления в </a:t>
            </a:r>
            <a:r>
              <a:rPr lang="ru" sz="1500" b="1" dirty="0" smtClean="0">
                <a:latin typeface="Times New Roman"/>
              </a:rPr>
              <a:t>2022 </a:t>
            </a:r>
            <a:r>
              <a:rPr lang="ru" sz="1500" b="1" dirty="0">
                <a:latin typeface="Times New Roman"/>
              </a:rPr>
              <a:t>-</a:t>
            </a:r>
            <a:r>
              <a:rPr lang="ru" sz="1500" b="1" dirty="0" smtClean="0">
                <a:latin typeface="Times New Roman"/>
              </a:rPr>
              <a:t>2024 </a:t>
            </a:r>
            <a:r>
              <a:rPr lang="ru" sz="15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3318" y="1295420"/>
            <a:ext cx="1057187" cy="34141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44932"/>
              </p:ext>
            </p:extLst>
          </p:nvPr>
        </p:nvGraphicFramePr>
        <p:xfrm>
          <a:off x="852854" y="1466129"/>
          <a:ext cx="8450944" cy="3650993"/>
        </p:xfrm>
        <a:graphic>
          <a:graphicData uri="http://schemas.openxmlformats.org/drawingml/2006/table">
            <a:tbl>
              <a:tblPr/>
              <a:tblGrid>
                <a:gridCol w="30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3204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Правовое основание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 </a:t>
                      </a:r>
                      <a:r>
                        <a:rPr lang="ru" sz="900" b="1" dirty="0" smtClean="0">
                          <a:latin typeface="Times New Roman"/>
                        </a:rPr>
                        <a:t>2020 </a:t>
                      </a:r>
                      <a:r>
                        <a:rPr lang="ru" sz="900" b="1" dirty="0">
                          <a:latin typeface="Times New Roman"/>
                        </a:rPr>
                        <a:t>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Оценка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2022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4139,0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4092,2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льготы налогоплательщикам-организациям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Решение Совета депутатов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 МО </a:t>
                      </a:r>
                      <a:r>
                        <a:rPr lang="ru" sz="900" b="1" dirty="0">
                          <a:latin typeface="Times New Roman"/>
                        </a:rPr>
                        <a:t>от </a:t>
                      </a:r>
                      <a:r>
                        <a:rPr lang="ru" sz="900" b="1" dirty="0" smtClean="0">
                          <a:latin typeface="Times New Roman"/>
                        </a:rPr>
                        <a:t>29.11.2018 </a:t>
                      </a:r>
                      <a:r>
                        <a:rPr lang="en-US" sz="900" b="1" dirty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</a:t>
                      </a:r>
                      <a:r>
                        <a:rPr lang="ru" sz="900" b="1" dirty="0">
                          <a:latin typeface="Times New Roman"/>
                        </a:rPr>
                        <a:t>"О земельном налоге </a:t>
                      </a:r>
                      <a:r>
                        <a:rPr lang="ru" sz="900" b="1" dirty="0" smtClean="0">
                          <a:latin typeface="Times New Roman"/>
                        </a:rPr>
                        <a:t>", п.7.5,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п.7.6.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льготы налогоплательщикам-физическим лицам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"О земельном налоге ", п.7.1, п.7.2.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2391,2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513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4139,0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4092,2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53886"/>
              </p:ext>
            </p:extLst>
          </p:nvPr>
        </p:nvGraphicFramePr>
        <p:xfrm>
          <a:off x="975947" y="886647"/>
          <a:ext cx="8018585" cy="5587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912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42855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34204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63955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1211004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327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2020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237218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268 088,91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264 927,00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291 808,90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291 168,00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3 136,21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3 339,00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33494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16 452,45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19 404,00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21 421,00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889,14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282 041,00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384 174,98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420 403,07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320 708,66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372 069,87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450 190,00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709 658,99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1 021 995,94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1 404 924,98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4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326 833,40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485 000,20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1 061 340,15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1 197 975,00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1 168 780,20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1 178 646,57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1 121 858,31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62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836,21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271 590,40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270 769,22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272 729,05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294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22666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57 063,88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67 995,00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76 291,00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72 205,00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63 806,00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101 372,47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97 00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812,00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612,00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2 559 221,70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658 010,00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359 495,87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870 930,00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3 613 225,00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2 559 221,70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2 658 010,00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359 495,87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3 870 930,00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225,00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6320" y="256032"/>
            <a:ext cx="7692800" cy="27432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>
                <a:latin typeface="Times New Roman"/>
              </a:rPr>
              <a:t>Расходы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2020-2024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96434" y="700076"/>
            <a:ext cx="8345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u="sng" dirty="0">
                <a:latin typeface="Times New Roman"/>
              </a:rPr>
              <a:t>т</a:t>
            </a:r>
            <a:r>
              <a:rPr lang="ru" sz="900" b="1" u="sng" dirty="0" smtClean="0">
                <a:latin typeface="Times New Roman"/>
              </a:rPr>
              <a:t>ыс.руб.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2022 </a:t>
            </a:r>
            <a:r>
              <a:rPr lang="ru" b="1" dirty="0">
                <a:latin typeface="Times New Roman"/>
              </a:rPr>
              <a:t>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53578456"/>
              </p:ext>
            </p:extLst>
          </p:nvPr>
        </p:nvGraphicFramePr>
        <p:xfrm>
          <a:off x="298938" y="685856"/>
          <a:ext cx="9460524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17366" y="737616"/>
            <a:ext cx="672809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24879"/>
              </p:ext>
            </p:extLst>
          </p:nvPr>
        </p:nvGraphicFramePr>
        <p:xfrm>
          <a:off x="301752" y="1018032"/>
          <a:ext cx="9312765" cy="5581598"/>
        </p:xfrm>
        <a:graphic>
          <a:graphicData uri="http://schemas.openxmlformats.org/drawingml/2006/table">
            <a:tbl>
              <a:tblPr/>
              <a:tblGrid>
                <a:gridCol w="32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34">
                  <a:extLst>
                    <a:ext uri="{9D8B030D-6E8A-4147-A177-3AD203B41FA5}">
                      <a16:colId xmlns:a16="http://schemas.microsoft.com/office/drawing/2014/main" val="3247251429"/>
                    </a:ext>
                  </a:extLst>
                </a:gridCol>
                <a:gridCol w="1000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900" b="1" dirty="0">
                          <a:latin typeface="Times New Roman"/>
                        </a:rPr>
                        <a:t>Факт за </a:t>
                      </a:r>
                      <a:r>
                        <a:rPr lang="ru" sz="900" b="1" dirty="0" smtClean="0">
                          <a:latin typeface="Times New Roman"/>
                        </a:rPr>
                        <a:t>2020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План на </a:t>
                      </a:r>
                      <a:r>
                        <a:rPr lang="ru" sz="900" b="1" dirty="0" smtClean="0">
                          <a:latin typeface="Times New Roman"/>
                        </a:rPr>
                        <a:t>2021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Ожидаемое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исполнение 2021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2022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50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302 631,97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270 281,24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261 000,00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276 439,82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277 620,22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278 467,09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066 689,55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190 896,78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1 197 975,00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1 160 387,25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1 179 999,57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1 114 091,68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38 601,41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40 682,60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995,00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51 575,93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780,00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300,45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96 797,55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5 019,57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524,68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6 615,00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22 917,08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14 901,48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15 073,78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6 203,55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604,39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6 517,00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331 617,28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488 784,08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11 283,88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797,88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45 390,89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22 553,00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48 566,90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14 218,08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21 705,80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42 010,00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657,00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23 681,00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13 935,00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280,06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60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108,81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98 510,00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309,38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359 158,56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715 468,46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080,95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3 200,00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558,06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917,38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234 927,00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255 223,40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248 440,40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248 940,40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287,03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28 428,00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23 952,00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20 112,00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20 243,00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647,88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695,29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263 664,00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339 998,00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357 631,00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276 570,00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594,95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44 316,77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11 762,00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41 491,60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38 294,00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44 310,14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14 288,00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637,33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925,15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242 360,38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398 876,21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435 618,56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433 831,60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6 353,30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25 009,56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34 871,21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198 323,93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219 124,92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570,80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7 812,00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14 635,97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69 109,62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69 109,62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34 147,21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700,6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 dirty="0" smtClean="0">
                          <a:latin typeface="Times New Roman"/>
                        </a:rPr>
                        <a:t>Резерв нераспределенных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расходов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288958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2 559 221,89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2 684 954,96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2 658 010,00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3 359 495,87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925 930,00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3 723 225,00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14315"/>
              </p:ext>
            </p:extLst>
          </p:nvPr>
        </p:nvGraphicFramePr>
        <p:xfrm>
          <a:off x="660400" y="621438"/>
          <a:ext cx="8660422" cy="792605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1214063123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691062353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358341366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4216219925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543899112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596075459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3149515681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406598036"/>
                    </a:ext>
                  </a:extLst>
                </a:gridCol>
              </a:tblGrid>
              <a:tr h="34063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6955711"/>
                  </a:ext>
                </a:extLst>
              </a:tr>
              <a:tr h="26728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29360"/>
                  </a:ext>
                </a:extLst>
              </a:tr>
              <a:tr h="146683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06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04483"/>
              </p:ext>
            </p:extLst>
          </p:nvPr>
        </p:nvGraphicFramePr>
        <p:xfrm>
          <a:off x="660400" y="1414044"/>
          <a:ext cx="8660424" cy="466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229">
                  <a:extLst>
                    <a:ext uri="{9D8B030D-6E8A-4147-A177-3AD203B41FA5}">
                      <a16:colId xmlns:a16="http://schemas.microsoft.com/office/drawing/2014/main" val="4149108513"/>
                    </a:ext>
                  </a:extLst>
                </a:gridCol>
                <a:gridCol w="3142695">
                  <a:extLst>
                    <a:ext uri="{9D8B030D-6E8A-4147-A177-3AD203B41FA5}">
                      <a16:colId xmlns:a16="http://schemas.microsoft.com/office/drawing/2014/main" val="1982555848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3289379915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val="1647518988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477297769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2624379623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821371380"/>
                    </a:ext>
                  </a:extLst>
                </a:gridCol>
                <a:gridCol w="833772">
                  <a:extLst>
                    <a:ext uri="{9D8B030D-6E8A-4147-A177-3AD203B41FA5}">
                      <a16:colId xmlns:a16="http://schemas.microsoft.com/office/drawing/2014/main" val="2839644276"/>
                    </a:ext>
                  </a:extLst>
                </a:gridCol>
              </a:tblGrid>
              <a:tr h="494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«Здравоохранение»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30909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05802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27413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83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57664"/>
              </p:ext>
            </p:extLst>
          </p:nvPr>
        </p:nvGraphicFramePr>
        <p:xfrm>
          <a:off x="452762" y="521207"/>
          <a:ext cx="8868061" cy="902844"/>
        </p:xfrm>
        <a:graphic>
          <a:graphicData uri="http://schemas.openxmlformats.org/drawingml/2006/table">
            <a:tbl>
              <a:tblPr/>
              <a:tblGrid>
                <a:gridCol w="805516">
                  <a:extLst>
                    <a:ext uri="{9D8B030D-6E8A-4147-A177-3AD203B41FA5}">
                      <a16:colId xmlns:a16="http://schemas.microsoft.com/office/drawing/2014/main" val="3299036147"/>
                    </a:ext>
                  </a:extLst>
                </a:gridCol>
                <a:gridCol w="3544541">
                  <a:extLst>
                    <a:ext uri="{9D8B030D-6E8A-4147-A177-3AD203B41FA5}">
                      <a16:colId xmlns:a16="http://schemas.microsoft.com/office/drawing/2014/main" val="1262593645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2662222343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6364770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26005323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418636424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3258382173"/>
                    </a:ext>
                  </a:extLst>
                </a:gridCol>
                <a:gridCol w="700606">
                  <a:extLst>
                    <a:ext uri="{9D8B030D-6E8A-4147-A177-3AD203B41FA5}">
                      <a16:colId xmlns:a16="http://schemas.microsoft.com/office/drawing/2014/main" val="2009629061"/>
                    </a:ext>
                  </a:extLst>
                </a:gridCol>
              </a:tblGrid>
              <a:tr h="42073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3758367"/>
                  </a:ext>
                </a:extLst>
              </a:tr>
              <a:tr h="300935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35862"/>
                  </a:ext>
                </a:extLst>
              </a:tr>
              <a:tr h="181177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4817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1870"/>
              </p:ext>
            </p:extLst>
          </p:nvPr>
        </p:nvGraphicFramePr>
        <p:xfrm>
          <a:off x="452762" y="1424050"/>
          <a:ext cx="8868060" cy="4302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867">
                  <a:extLst>
                    <a:ext uri="{9D8B030D-6E8A-4147-A177-3AD203B41FA5}">
                      <a16:colId xmlns:a16="http://schemas.microsoft.com/office/drawing/2014/main" val="4136049805"/>
                    </a:ext>
                  </a:extLst>
                </a:gridCol>
                <a:gridCol w="3551068">
                  <a:extLst>
                    <a:ext uri="{9D8B030D-6E8A-4147-A177-3AD203B41FA5}">
                      <a16:colId xmlns:a16="http://schemas.microsoft.com/office/drawing/2014/main" val="109656639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037689996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0149061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77307858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29959225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2703752033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1756965037"/>
                    </a:ext>
                  </a:extLst>
                </a:gridCol>
              </a:tblGrid>
              <a:tr h="23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«Культура»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59491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культурных мероприятий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202,827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579,505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637,198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807,953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333874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82238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520320"/>
                  </a:ext>
                </a:extLst>
              </a:tr>
              <a:tr h="817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66281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098277"/>
                  </a:ext>
                </a:extLst>
              </a:tr>
              <a:tr h="1289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55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268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0"/>
            <a:ext cx="7309104" cy="5212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8475"/>
              </p:ext>
            </p:extLst>
          </p:nvPr>
        </p:nvGraphicFramePr>
        <p:xfrm>
          <a:off x="363985" y="417250"/>
          <a:ext cx="9303799" cy="856276"/>
        </p:xfrm>
        <a:graphic>
          <a:graphicData uri="http://schemas.openxmlformats.org/drawingml/2006/table">
            <a:tbl>
              <a:tblPr/>
              <a:tblGrid>
                <a:gridCol w="665825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394168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81236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226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55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045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40429"/>
              </p:ext>
            </p:extLst>
          </p:nvPr>
        </p:nvGraphicFramePr>
        <p:xfrm>
          <a:off x="355107" y="1273526"/>
          <a:ext cx="9321552" cy="485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89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3920378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30448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813664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89341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1955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97159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67581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188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4077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861431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380299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79257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73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21864"/>
                  </a:ext>
                </a:extLst>
              </a:tr>
              <a:tr h="6103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161471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общеобразовательных организациях, расположенных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всельской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88827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72808"/>
                  </a:ext>
                </a:extLst>
              </a:tr>
              <a:tr h="593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776359"/>
                  </a:ext>
                </a:extLst>
              </a:tr>
              <a:tr h="741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 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87768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625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76664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74340"/>
              </p:ext>
            </p:extLst>
          </p:nvPr>
        </p:nvGraphicFramePr>
        <p:xfrm>
          <a:off x="310718" y="1411550"/>
          <a:ext cx="9217744" cy="4879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3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4039340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70405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637982"/>
                  </a:ext>
                </a:extLst>
              </a:tr>
              <a:tr h="1651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83.31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749098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187370"/>
                  </a:ext>
                </a:extLst>
              </a:tr>
              <a:tr h="1297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56446"/>
                  </a:ext>
                </a:extLst>
              </a:tr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47992"/>
                  </a:ext>
                </a:extLst>
              </a:tr>
              <a:tr h="812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15192"/>
                  </a:ext>
                </a:extLst>
              </a:tr>
              <a:tr h="973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954165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1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0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40535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4300"/>
              </p:ext>
            </p:extLst>
          </p:nvPr>
        </p:nvGraphicFramePr>
        <p:xfrm>
          <a:off x="310718" y="1404782"/>
          <a:ext cx="9217744" cy="5285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81">
                  <a:extLst>
                    <a:ext uri="{9D8B030D-6E8A-4147-A177-3AD203B41FA5}">
                      <a16:colId xmlns:a16="http://schemas.microsoft.com/office/drawing/2014/main" val="772604548"/>
                    </a:ext>
                  </a:extLst>
                </a:gridCol>
                <a:gridCol w="4050919">
                  <a:extLst>
                    <a:ext uri="{9D8B030D-6E8A-4147-A177-3AD203B41FA5}">
                      <a16:colId xmlns:a16="http://schemas.microsoft.com/office/drawing/2014/main" val="1045567226"/>
                    </a:ext>
                  </a:extLst>
                </a:gridCol>
                <a:gridCol w="745725">
                  <a:extLst>
                    <a:ext uri="{9D8B030D-6E8A-4147-A177-3AD203B41FA5}">
                      <a16:colId xmlns:a16="http://schemas.microsoft.com/office/drawing/2014/main" val="936912777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1001102034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3502271157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424485700"/>
                    </a:ext>
                  </a:extLst>
                </a:gridCol>
                <a:gridCol w="775312">
                  <a:extLst>
                    <a:ext uri="{9D8B030D-6E8A-4147-A177-3AD203B41FA5}">
                      <a16:colId xmlns:a16="http://schemas.microsoft.com/office/drawing/2014/main" val="3130286320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523081052"/>
                    </a:ext>
                  </a:extLst>
                </a:gridCol>
              </a:tblGrid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«Социальная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60694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204947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66277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12082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57512"/>
                  </a:ext>
                </a:extLst>
              </a:tr>
              <a:tr h="4607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969"/>
                  </a:ext>
                </a:extLst>
              </a:tr>
              <a:tr h="724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77154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социально ориентированных некоммерческих организаций (СО НКО)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культуры,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4540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7413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39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365649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4968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76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4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88389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5351"/>
              </p:ext>
            </p:extLst>
          </p:nvPr>
        </p:nvGraphicFramePr>
        <p:xfrm>
          <a:off x="310717" y="1404784"/>
          <a:ext cx="9217745" cy="5265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2">
                  <a:extLst>
                    <a:ext uri="{9D8B030D-6E8A-4147-A177-3AD203B41FA5}">
                      <a16:colId xmlns:a16="http://schemas.microsoft.com/office/drawing/2014/main" val="1981845084"/>
                    </a:ext>
                  </a:extLst>
                </a:gridCol>
                <a:gridCol w="4030462">
                  <a:extLst>
                    <a:ext uri="{9D8B030D-6E8A-4147-A177-3AD203B41FA5}">
                      <a16:colId xmlns:a16="http://schemas.microsoft.com/office/drawing/2014/main" val="13466923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1662841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66256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1608088136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3295529142"/>
                    </a:ext>
                  </a:extLst>
                </a:gridCol>
                <a:gridCol w="784190">
                  <a:extLst>
                    <a:ext uri="{9D8B030D-6E8A-4147-A177-3AD203B41FA5}">
                      <a16:colId xmlns:a16="http://schemas.microsoft.com/office/drawing/2014/main" val="996246824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093777293"/>
                    </a:ext>
                  </a:extLst>
                </a:gridCol>
              </a:tblGrid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«Спорт»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96359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1902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62748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14971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496986"/>
                  </a:ext>
                </a:extLst>
              </a:tr>
              <a:tr h="286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581358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99418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5210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50748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484219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866236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15025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49494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4080"/>
                  </a:ext>
                </a:extLst>
              </a:tr>
              <a:tr h="287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агропромышленного комплекса (АПК)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75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9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78550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34927"/>
              </p:ext>
            </p:extLst>
          </p:nvPr>
        </p:nvGraphicFramePr>
        <p:xfrm>
          <a:off x="310719" y="1404783"/>
          <a:ext cx="9217741" cy="536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027">
                  <a:extLst>
                    <a:ext uri="{9D8B030D-6E8A-4147-A177-3AD203B41FA5}">
                      <a16:colId xmlns:a16="http://schemas.microsoft.com/office/drawing/2014/main" val="2572060171"/>
                    </a:ext>
                  </a:extLst>
                </a:gridCol>
                <a:gridCol w="4065972">
                  <a:extLst>
                    <a:ext uri="{9D8B030D-6E8A-4147-A177-3AD203B41FA5}">
                      <a16:colId xmlns:a16="http://schemas.microsoft.com/office/drawing/2014/main" val="2128628112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113399489"/>
                    </a:ext>
                  </a:extLst>
                </a:gridCol>
                <a:gridCol w="772358">
                  <a:extLst>
                    <a:ext uri="{9D8B030D-6E8A-4147-A177-3AD203B41FA5}">
                      <a16:colId xmlns:a16="http://schemas.microsoft.com/office/drawing/2014/main" val="14856325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2630016391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2656184313"/>
                    </a:ext>
                  </a:extLst>
                </a:gridCol>
                <a:gridCol w="757557">
                  <a:extLst>
                    <a:ext uri="{9D8B030D-6E8A-4147-A177-3AD203B41FA5}">
                      <a16:colId xmlns:a16="http://schemas.microsoft.com/office/drawing/2014/main" val="3528016845"/>
                    </a:ext>
                  </a:extLst>
                </a:gridCol>
                <a:gridCol w="674468">
                  <a:extLst>
                    <a:ext uri="{9D8B030D-6E8A-4147-A177-3AD203B41FA5}">
                      <a16:colId xmlns:a16="http://schemas.microsoft.com/office/drawing/2014/main" val="40441504"/>
                    </a:ext>
                  </a:extLst>
                </a:gridCol>
              </a:tblGrid>
              <a:tr h="174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«Экология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окружающая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r>
                        <a:rPr lang="ru-RU" sz="1100" b="1" i="1" u="sng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362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047851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Ликвидировано объектов накопленного вреда( в том числе наиболее опасных объектов накопленного вреда)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11657"/>
                  </a:ext>
                </a:extLst>
              </a:tr>
              <a:tr h="341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«Безопасность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безопасности жизнедеятельности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39590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964175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223515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892058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единица/%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524804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31276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62104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26238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212938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22932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033459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43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6622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340986"/>
              </p:ext>
            </p:extLst>
          </p:nvPr>
        </p:nvGraphicFramePr>
        <p:xfrm>
          <a:off x="310718" y="1301861"/>
          <a:ext cx="9217744" cy="3453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5">
                  <a:extLst>
                    <a:ext uri="{9D8B030D-6E8A-4147-A177-3AD203B41FA5}">
                      <a16:colId xmlns:a16="http://schemas.microsoft.com/office/drawing/2014/main" val="1014289286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305070292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433603252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4015970715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09478279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3742220642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125746910"/>
                    </a:ext>
                  </a:extLst>
                </a:gridCol>
                <a:gridCol w="588648">
                  <a:extLst>
                    <a:ext uri="{9D8B030D-6E8A-4147-A177-3AD203B41FA5}">
                      <a16:colId xmlns:a16="http://schemas.microsoft.com/office/drawing/2014/main" val="3789679773"/>
                    </a:ext>
                  </a:extLst>
                </a:gridCol>
              </a:tblGrid>
              <a:tr h="17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24379"/>
                  </a:ext>
                </a:extLst>
              </a:tr>
              <a:tr h="141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9739"/>
                  </a:ext>
                </a:extLst>
              </a:tr>
              <a:tr h="721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27229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487680"/>
                  </a:ext>
                </a:extLst>
              </a:tr>
              <a:tr h="278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449585"/>
                  </a:ext>
                </a:extLst>
              </a:tr>
              <a:tr h="1014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712415"/>
                  </a:ext>
                </a:extLst>
              </a:tr>
              <a:tr h="691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543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86929"/>
              </p:ext>
            </p:extLst>
          </p:nvPr>
        </p:nvGraphicFramePr>
        <p:xfrm>
          <a:off x="310715" y="4755093"/>
          <a:ext cx="9217748" cy="2044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2268649341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405844918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288073305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894758214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2491678638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393319410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516085808"/>
                    </a:ext>
                  </a:extLst>
                </a:gridCol>
                <a:gridCol w="588649">
                  <a:extLst>
                    <a:ext uri="{9D8B030D-6E8A-4147-A177-3AD203B41FA5}">
                      <a16:colId xmlns:a16="http://schemas.microsoft.com/office/drawing/2014/main" val="2418149911"/>
                    </a:ext>
                  </a:extLst>
                </a:gridCol>
              </a:tblGrid>
              <a:tr h="3898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инфраструктуры и </a:t>
                      </a:r>
                      <a:r>
                        <a:rPr lang="ru-RU" sz="1100" b="1" i="1" u="sng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81415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20368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 (котельные, ЦТП, сети)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16174"/>
                  </a:ext>
                </a:extLst>
              </a:tr>
              <a:tr h="2276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общедомовыми приборами учета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129479"/>
                  </a:ext>
                </a:extLst>
              </a:tr>
              <a:tr h="307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61629"/>
                  </a:ext>
                </a:extLst>
              </a:tr>
              <a:tr h="269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382904"/>
                  </a:ext>
                </a:extLst>
              </a:tr>
              <a:tr h="243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13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8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472169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82055"/>
              </p:ext>
            </p:extLst>
          </p:nvPr>
        </p:nvGraphicFramePr>
        <p:xfrm>
          <a:off x="310718" y="1301860"/>
          <a:ext cx="9232777" cy="5356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78532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83580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673404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568603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269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«Предпринимательство»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98018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0112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510614"/>
                  </a:ext>
                </a:extLst>
              </a:tr>
              <a:tr h="188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44974"/>
                  </a:ext>
                </a:extLst>
              </a:tr>
              <a:tr h="268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223007"/>
                  </a:ext>
                </a:extLst>
              </a:tr>
              <a:tr h="1143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689872"/>
                  </a:ext>
                </a:extLst>
              </a:tr>
              <a:tr h="26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919398"/>
                  </a:ext>
                </a:extLst>
              </a:tr>
              <a:tr h="261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0702"/>
                  </a:ext>
                </a:extLst>
              </a:tr>
              <a:tr h="49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07227"/>
                  </a:ext>
                </a:extLst>
              </a:tr>
              <a:tr h="167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09126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541149"/>
                  </a:ext>
                </a:extLst>
              </a:tr>
              <a:tr h="174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состоявшихся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2449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033665"/>
                  </a:ext>
                </a:extLst>
              </a:tr>
              <a:tr h="227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состоявшихся торгах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579424"/>
                  </a:ext>
                </a:extLst>
              </a:tr>
              <a:tr h="3551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31521"/>
                  </a:ext>
                </a:extLst>
              </a:tr>
              <a:tr h="223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669489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самозанятых граждан, зафиксировавших свой статус, с учетом введения налогового режима для самозанятых, нарастающим итогом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37484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38308"/>
                  </a:ext>
                </a:extLst>
              </a:tr>
              <a:tr h="281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3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69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20375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44770"/>
              </p:ext>
            </p:extLst>
          </p:nvPr>
        </p:nvGraphicFramePr>
        <p:xfrm>
          <a:off x="310718" y="1301860"/>
          <a:ext cx="9232777" cy="327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87409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674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539"/>
                  </a:ext>
                </a:extLst>
              </a:tr>
              <a:tr h="3000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556589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дорожного и придорожного сервиса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53831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123541"/>
                  </a:ext>
                </a:extLst>
              </a:tr>
              <a:tr h="319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8907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730397"/>
                  </a:ext>
                </a:extLst>
              </a:tr>
              <a:tr h="4329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0772"/>
                  </a:ext>
                </a:extLst>
              </a:tr>
              <a:tr h="2899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>
                <a:latin typeface="Times New Roman"/>
              </a:rPr>
              <a:t>на 2020-2024 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2022-2024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2022-2024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2021 год и на плановый период 2022 и 2023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1631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63400"/>
              </p:ext>
            </p:extLst>
          </p:nvPr>
        </p:nvGraphicFramePr>
        <p:xfrm>
          <a:off x="310715" y="1301864"/>
          <a:ext cx="9217748" cy="2720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1088671169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1455377261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3121537873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3333174464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661716165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262782717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88980462"/>
                    </a:ext>
                  </a:extLst>
                </a:gridCol>
                <a:gridCol w="570894">
                  <a:extLst>
                    <a:ext uri="{9D8B030D-6E8A-4147-A177-3AD203B41FA5}">
                      <a16:colId xmlns:a16="http://schemas.microsoft.com/office/drawing/2014/main" val="3797065861"/>
                    </a:ext>
                  </a:extLst>
                </a:gridCol>
              </a:tblGrid>
              <a:tr h="225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имуществом и муниципальными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финансами»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9072"/>
                  </a:ext>
                </a:extLst>
              </a:tr>
              <a:tr h="135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448375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953048"/>
                  </a:ext>
                </a:extLst>
              </a:tr>
              <a:tr h="327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14963"/>
                  </a:ext>
                </a:extLst>
              </a:tr>
              <a:tr h="267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60198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624835"/>
                  </a:ext>
                </a:extLst>
              </a:tr>
              <a:tr h="454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474287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04902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48478"/>
                  </a:ext>
                </a:extLst>
              </a:tr>
              <a:tr h="317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35551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80240"/>
              </p:ext>
            </p:extLst>
          </p:nvPr>
        </p:nvGraphicFramePr>
        <p:xfrm>
          <a:off x="310715" y="4022085"/>
          <a:ext cx="9217748" cy="183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9">
                  <a:extLst>
                    <a:ext uri="{9D8B030D-6E8A-4147-A177-3AD203B41FA5}">
                      <a16:colId xmlns:a16="http://schemas.microsoft.com/office/drawing/2014/main" val="965931209"/>
                    </a:ext>
                  </a:extLst>
                </a:gridCol>
                <a:gridCol w="4705164">
                  <a:extLst>
                    <a:ext uri="{9D8B030D-6E8A-4147-A177-3AD203B41FA5}">
                      <a16:colId xmlns:a16="http://schemas.microsoft.com/office/drawing/2014/main" val="2809728670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1748431591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4119331168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2555623355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4206313899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1038017397"/>
                    </a:ext>
                  </a:extLst>
                </a:gridCol>
                <a:gridCol w="553139">
                  <a:extLst>
                    <a:ext uri="{9D8B030D-6E8A-4147-A177-3AD203B41FA5}">
                      <a16:colId xmlns:a16="http://schemas.microsoft.com/office/drawing/2014/main" val="3680227086"/>
                    </a:ext>
                  </a:extLst>
                </a:gridCol>
              </a:tblGrid>
              <a:tr h="334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институтов гражданского общества, повышение эффективности местного самоуправления и реализации молодежной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3597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 массовой информации (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006797"/>
                  </a:ext>
                </a:extLst>
              </a:tr>
              <a:tr h="307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609398"/>
                  </a:ext>
                </a:extLst>
              </a:tr>
              <a:tr h="283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50635"/>
                  </a:ext>
                </a:extLst>
              </a:tr>
              <a:tr h="7093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9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32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61441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12496"/>
              </p:ext>
            </p:extLst>
          </p:nvPr>
        </p:nvGraphicFramePr>
        <p:xfrm>
          <a:off x="310716" y="1301862"/>
          <a:ext cx="9217746" cy="5159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927196885"/>
                    </a:ext>
                  </a:extLst>
                </a:gridCol>
                <a:gridCol w="597526">
                  <a:extLst>
                    <a:ext uri="{9D8B030D-6E8A-4147-A177-3AD203B41FA5}">
                      <a16:colId xmlns:a16="http://schemas.microsoft.com/office/drawing/2014/main" val="4131740725"/>
                    </a:ext>
                  </a:extLst>
                </a:gridCol>
              </a:tblGrid>
              <a:tr h="26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функционирование дорожно-транспортного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8022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расписания на автобусных маршрутах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45048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3,825/26,775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14,5/72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338603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0405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«Цифровое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5461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многофункциональных центров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МФЦ)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78211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844119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62737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93576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93053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95554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2499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73180"/>
                  </a:ext>
                </a:extLst>
              </a:tr>
              <a:tr h="779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менее 100 Мбит/с;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15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2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62546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31601"/>
              </p:ext>
            </p:extLst>
          </p:nvPr>
        </p:nvGraphicFramePr>
        <p:xfrm>
          <a:off x="310716" y="1301862"/>
          <a:ext cx="9217746" cy="4546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1046054153"/>
                    </a:ext>
                  </a:extLst>
                </a:gridCol>
                <a:gridCol w="579771">
                  <a:extLst>
                    <a:ext uri="{9D8B030D-6E8A-4147-A177-3AD203B41FA5}">
                      <a16:colId xmlns:a16="http://schemas.microsoft.com/office/drawing/2014/main" val="1807353100"/>
                    </a:ext>
                  </a:extLst>
                </a:gridCol>
              </a:tblGrid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4513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37812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88253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072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0420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60275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32116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57538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проникновения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единой  системы идентификации и аутентификации 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(ЕСИА)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21627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68453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011837"/>
                  </a:ext>
                </a:extLst>
              </a:tr>
              <a:tr h="674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7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5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32568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10009"/>
              </p:ext>
            </p:extLst>
          </p:nvPr>
        </p:nvGraphicFramePr>
        <p:xfrm>
          <a:off x="310719" y="1301859"/>
          <a:ext cx="9217744" cy="5038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494">
                  <a:extLst>
                    <a:ext uri="{9D8B030D-6E8A-4147-A177-3AD203B41FA5}">
                      <a16:colId xmlns:a16="http://schemas.microsoft.com/office/drawing/2014/main" val="1988138043"/>
                    </a:ext>
                  </a:extLst>
                </a:gridCol>
                <a:gridCol w="4738509">
                  <a:extLst>
                    <a:ext uri="{9D8B030D-6E8A-4147-A177-3AD203B41FA5}">
                      <a16:colId xmlns:a16="http://schemas.microsoft.com/office/drawing/2014/main" val="27934653"/>
                    </a:ext>
                  </a:extLst>
                </a:gridCol>
                <a:gridCol w="670544">
                  <a:extLst>
                    <a:ext uri="{9D8B030D-6E8A-4147-A177-3AD203B41FA5}">
                      <a16:colId xmlns:a16="http://schemas.microsoft.com/office/drawing/2014/main" val="2283880720"/>
                    </a:ext>
                  </a:extLst>
                </a:gridCol>
                <a:gridCol w="724188">
                  <a:extLst>
                    <a:ext uri="{9D8B030D-6E8A-4147-A177-3AD203B41FA5}">
                      <a16:colId xmlns:a16="http://schemas.microsoft.com/office/drawing/2014/main" val="1176526023"/>
                    </a:ext>
                  </a:extLst>
                </a:gridCol>
                <a:gridCol w="786771">
                  <a:extLst>
                    <a:ext uri="{9D8B030D-6E8A-4147-A177-3AD203B41FA5}">
                      <a16:colId xmlns:a16="http://schemas.microsoft.com/office/drawing/2014/main" val="3445092647"/>
                    </a:ext>
                  </a:extLst>
                </a:gridCol>
                <a:gridCol w="554317">
                  <a:extLst>
                    <a:ext uri="{9D8B030D-6E8A-4147-A177-3AD203B41FA5}">
                      <a16:colId xmlns:a16="http://schemas.microsoft.com/office/drawing/2014/main" val="2774712888"/>
                    </a:ext>
                  </a:extLst>
                </a:gridCol>
                <a:gridCol w="541452">
                  <a:extLst>
                    <a:ext uri="{9D8B030D-6E8A-4147-A177-3AD203B41FA5}">
                      <a16:colId xmlns:a16="http://schemas.microsoft.com/office/drawing/2014/main" val="3450677485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2632059858"/>
                    </a:ext>
                  </a:extLst>
                </a:gridCol>
              </a:tblGrid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«Архитектура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градостроительство 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5379"/>
                  </a:ext>
                </a:extLst>
              </a:tr>
              <a:tr h="2976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24626"/>
                  </a:ext>
                </a:extLst>
              </a:tr>
              <a:tr h="165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«Формирование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комфортной городской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84342"/>
                  </a:ext>
                </a:extLst>
              </a:tr>
              <a:tr h="163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проектов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2833"/>
                  </a:ext>
                </a:extLst>
              </a:tr>
              <a:tr h="121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603176"/>
                  </a:ext>
                </a:extLst>
              </a:tr>
              <a:tr h="1555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78625"/>
                  </a:ext>
                </a:extLst>
              </a:tr>
              <a:tr h="181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909596"/>
                  </a:ext>
                </a:extLst>
              </a:tr>
              <a:tr h="331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166987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55529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826597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402301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743894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67430"/>
                  </a:ext>
                </a:extLst>
              </a:tr>
              <a:tr h="5213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5 716,15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051806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внешнего вида ограждений региональным требованиям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26671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11622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21523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 ( МКД),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которых проведен капитальный ремонт в рамках региональной программы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2137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5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13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55964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2020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году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7336"/>
              </p:ext>
            </p:extLst>
          </p:nvPr>
        </p:nvGraphicFramePr>
        <p:xfrm>
          <a:off x="310720" y="1301860"/>
          <a:ext cx="9217743" cy="116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3">
                  <a:extLst>
                    <a:ext uri="{9D8B030D-6E8A-4147-A177-3AD203B41FA5}">
                      <a16:colId xmlns:a16="http://schemas.microsoft.com/office/drawing/2014/main" val="3005349981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17372282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316630679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2149588629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416435418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4041439780"/>
                    </a:ext>
                  </a:extLst>
                </a:gridCol>
                <a:gridCol w="597761">
                  <a:extLst>
                    <a:ext uri="{9D8B030D-6E8A-4147-A177-3AD203B41FA5}">
                      <a16:colId xmlns:a16="http://schemas.microsoft.com/office/drawing/2014/main" val="879059223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3875521118"/>
                    </a:ext>
                  </a:extLst>
                </a:gridCol>
              </a:tblGrid>
              <a:tr h="2850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«Переселение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из аварийного жилищного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01455"/>
                  </a:ext>
                </a:extLst>
              </a:tr>
              <a:tr h="419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372"/>
                  </a:ext>
                </a:extLst>
              </a:tr>
              <a:tr h="461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 до 01.01.2017, переселенных по второй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30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80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56347"/>
              </p:ext>
            </p:extLst>
          </p:nvPr>
        </p:nvGraphicFramePr>
        <p:xfrm>
          <a:off x="579421" y="1133221"/>
          <a:ext cx="8646059" cy="552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409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3204926">
                  <a:extLst>
                    <a:ext uri="{9D8B030D-6E8A-4147-A177-3AD203B41FA5}">
                      <a16:colId xmlns:a16="http://schemas.microsoft.com/office/drawing/2014/main" val="3559988824"/>
                    </a:ext>
                  </a:extLst>
                </a:gridCol>
                <a:gridCol w="976231">
                  <a:extLst>
                    <a:ext uri="{9D8B030D-6E8A-4147-A177-3AD203B41FA5}">
                      <a16:colId xmlns:a16="http://schemas.microsoft.com/office/drawing/2014/main" val="873784887"/>
                    </a:ext>
                  </a:extLst>
                </a:gridCol>
                <a:gridCol w="1178493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</a:tblGrid>
              <a:tr h="9260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35634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2020-2024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51294"/>
                  </a:ext>
                </a:extLst>
              </a:tr>
              <a:tr h="1502308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 за детьми, осваиваивающими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из родителей (законных представителей) ребенка, посещающее дошкольное образовательную организацию М.О., реализующую образовательную программу дошкольного образования, внесшему родительскую плату за присмотром и уход за ребенком</a:t>
                      </a: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8 950,0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816698"/>
                  </a:ext>
                </a:extLst>
              </a:tr>
              <a:tr h="5825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стипендии учащимся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 стипендии осуществляется учащимся  10-11 классов муниципальных образовательных 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163487"/>
                  </a:ext>
                </a:extLst>
              </a:tr>
              <a:tr h="746845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(оказание услуг) муниципальных учреждений - дошкольные образовательные организации (питание детей из малообеспеченных семей)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малообеспеченных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7 712,1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275724"/>
                  </a:ext>
                </a:extLst>
              </a:tr>
              <a:tr h="60578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защита населения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2020-2024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892113"/>
                  </a:ext>
                </a:extLst>
              </a:tr>
              <a:tr h="746845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гражданам субсидий на оплату жилого помещения и коммунальных услуг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22 831,00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43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80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52590"/>
              </p:ext>
            </p:extLst>
          </p:nvPr>
        </p:nvGraphicFramePr>
        <p:xfrm>
          <a:off x="534155" y="941559"/>
          <a:ext cx="8745647" cy="551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454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3272454">
                  <a:extLst>
                    <a:ext uri="{9D8B030D-6E8A-4147-A177-3AD203B41FA5}">
                      <a16:colId xmlns:a16="http://schemas.microsoft.com/office/drawing/2014/main" val="3313424189"/>
                    </a:ext>
                  </a:extLst>
                </a:gridCol>
                <a:gridCol w="1008672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92067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</a:tblGrid>
              <a:tr h="8606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362688">
                <a:tc gridSpan="4"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236677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население о деятельности, о положении дел на территории муниципального образования, опубликование муниципальных правовых актов, обсуждение проектов муниципальных правовых актов по вопросам местного значения, доведение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иной официальной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Общественно-политическая газета Талдомского городского округа «Заря»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136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2022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31909"/>
              </p:ext>
            </p:extLst>
          </p:nvPr>
        </p:nvGraphicFramePr>
        <p:xfrm>
          <a:off x="534155" y="1575304"/>
          <a:ext cx="8745647" cy="428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454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3272454">
                  <a:extLst>
                    <a:ext uri="{9D8B030D-6E8A-4147-A177-3AD203B41FA5}">
                      <a16:colId xmlns:a16="http://schemas.microsoft.com/office/drawing/2014/main" val="4233451513"/>
                    </a:ext>
                  </a:extLst>
                </a:gridCol>
                <a:gridCol w="1008672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92067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</a:tblGrid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94860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«Жилище»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9542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обеспечению жильем молодых семей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семьи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15 767,00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64757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Дети-сироты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дети, оставшимся без попечения родителей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3 323,00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7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87" y="230820"/>
            <a:ext cx="8935770" cy="37576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18284"/>
              </p:ext>
            </p:extLst>
          </p:nvPr>
        </p:nvGraphicFramePr>
        <p:xfrm>
          <a:off x="543208" y="851027"/>
          <a:ext cx="9270749" cy="561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41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44704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63929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1059255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57530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9354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75716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5 станций очистки воды по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адресу: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Московская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область, Талдомский  городской округ, в деревнях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Николо-Кропотки,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Нушполы, Павловичи, Юркино 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13 203,02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30 807,07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(охват более 3,5 тыс. жителей)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1444797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 двух центров «Точка роста» в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МОУ Запрудненская средняя образовательная школа №1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 адресу: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Талдомский городской округ, поселок Запрудня, ул.Ленина, дом 19  и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№ 2 Г. Талдома по  адресу: город Талдом, микрорайон Юбилейный, дом 47.</a:t>
                      </a:r>
                      <a:endParaRPr 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качество подготовки школьников, развитие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технологических и гуманитарных навыков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474765">
                <a:tc>
                  <a:txBody>
                    <a:bodyPr/>
                    <a:lstStyle/>
                    <a:p>
                      <a:pPr marL="0" marR="0" indent="0" algn="l" defTabSz="623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оснащение  оборудованием</a:t>
                      </a:r>
                      <a:r>
                        <a:rPr lang="ru-RU" alt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здания МОУ СОШ №1 г. Талдома по адресу :  Московская область, Талдомский городской округ,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ул. Орлова , д.5</a:t>
                      </a:r>
                    </a:p>
                    <a:p>
                      <a:pPr defTabSz="623987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alt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50 695,00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оснащение  оборудованием</a:t>
                      </a:r>
                      <a:r>
                        <a:rPr lang="ru-RU" alt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здания МОУ СОШ №1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624688"/>
            <a:ext cx="672809" cy="20823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52924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44396"/>
              </p:ext>
            </p:extLst>
          </p:nvPr>
        </p:nvGraphicFramePr>
        <p:xfrm>
          <a:off x="534155" y="869133"/>
          <a:ext cx="8881449" cy="245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78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959667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98682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86501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5666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52565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14  дворовых территорий, установка 13 детских площадок по следующим адресам: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Талдомский городской округ,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п.Темпы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Пановка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п. Запрудня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Северный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 Квашенки, с. Новоникольское, г. Талдом,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Юркино, п. Вербилки.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42 251,14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45 805,71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детских игровых площадок и благоустройство дворовых территорий Талдомского городского округа.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90572"/>
              </p:ext>
            </p:extLst>
          </p:nvPr>
        </p:nvGraphicFramePr>
        <p:xfrm>
          <a:off x="534153" y="3322621"/>
          <a:ext cx="8899558" cy="187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80">
                  <a:extLst>
                    <a:ext uri="{9D8B030D-6E8A-4147-A177-3AD203B41FA5}">
                      <a16:colId xmlns:a16="http://schemas.microsoft.com/office/drawing/2014/main" val="1610420395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68483010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895380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26849384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272242075"/>
                    </a:ext>
                  </a:extLst>
                </a:gridCol>
                <a:gridCol w="1883121">
                  <a:extLst>
                    <a:ext uri="{9D8B030D-6E8A-4147-A177-3AD203B41FA5}">
                      <a16:colId xmlns:a16="http://schemas.microsoft.com/office/drawing/2014/main" val="789501242"/>
                    </a:ext>
                  </a:extLst>
                </a:gridCol>
              </a:tblGrid>
              <a:tr h="187406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подъездов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 следующим адресам: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г.Талдом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Талдомский городской округ, р.п.Запрудня,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р.п.Северный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Пановка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Павлочи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Кошелево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Квашенки, деревня </a:t>
                      </a:r>
                      <a:r>
                        <a:rPr lang="ru-RU" altLang="ru-RU" sz="11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Новогуслево</a:t>
                      </a:r>
                      <a:r>
                        <a:rPr lang="ru-RU" altLang="ru-RU" sz="11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деревня Новоникольское.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11 634,00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Привести каждый подъезд Талдомского городского округа Московская область  к нормативному состоянию, повысив качество жизни населения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77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555526" y="615636"/>
            <a:ext cx="1234650" cy="2172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11336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56570"/>
              </p:ext>
            </p:extLst>
          </p:nvPr>
        </p:nvGraphicFramePr>
        <p:xfrm>
          <a:off x="902208" y="987552"/>
          <a:ext cx="8426428" cy="4832957"/>
        </p:xfrm>
        <a:graphic>
          <a:graphicData uri="http://schemas.openxmlformats.org/drawingml/2006/table">
            <a:tbl>
              <a:tblPr/>
              <a:tblGrid>
                <a:gridCol w="23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6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23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46302,0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46302,0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47416,0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-415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89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2958,8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3390,9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3427,9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3483,0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3546,6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2983,9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902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6277,2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6434,0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6671,0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7124,9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7795,3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показатели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2022 году -2024 году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46759"/>
              </p:ext>
            </p:extLst>
          </p:nvPr>
        </p:nvGraphicFramePr>
        <p:xfrm>
          <a:off x="534155" y="1023041"/>
          <a:ext cx="9270749" cy="541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85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2661720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7129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Газификация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14-ти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жилых домов в  деревне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. 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населенных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Выполнение строительно-монтажных работ по устройству дренажной системы по ул. Приозерная в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15 885,32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Понижение уровня грунтовых вод позволит избежать сезонных подтоплений в подвалах жилых домов по ул. Приозерной.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  <a:tr h="84303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 автовокзала с прилегающими территориями в центре поселка Запрудня. </a:t>
                      </a: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45 355,00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и повышение комфортности условий проживания граждан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  <a:tr h="606381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Рекультивация полигона на территории Талдомского городского округа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318 333,4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477 500,0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негативного воздействия на окружающую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среду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808118"/>
                  </a:ext>
                </a:extLst>
              </a:tr>
              <a:tr h="1149357"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Реконструкция, капитальный ремонт канализационного коллектора  в поселке Северный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18 097,2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223 194,2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422 259,7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0004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796705"/>
            <a:ext cx="672809" cy="20823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9597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355107"/>
            <a:ext cx="7621006" cy="53265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Дефицит бюджета Талдомского городского округа Московской области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14712"/>
              </p:ext>
            </p:extLst>
          </p:nvPr>
        </p:nvGraphicFramePr>
        <p:xfrm>
          <a:off x="381740" y="3551069"/>
          <a:ext cx="9268287" cy="3108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4666">
                  <a:extLst>
                    <a:ext uri="{9D8B030D-6E8A-4147-A177-3AD203B41FA5}">
                      <a16:colId xmlns:a16="http://schemas.microsoft.com/office/drawing/2014/main" val="1938029732"/>
                    </a:ext>
                  </a:extLst>
                </a:gridCol>
                <a:gridCol w="1560623">
                  <a:extLst>
                    <a:ext uri="{9D8B030D-6E8A-4147-A177-3AD203B41FA5}">
                      <a16:colId xmlns:a16="http://schemas.microsoft.com/office/drawing/2014/main" val="2026271958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2034520794"/>
                    </a:ext>
                  </a:extLst>
                </a:gridCol>
                <a:gridCol w="1418755">
                  <a:extLst>
                    <a:ext uri="{9D8B030D-6E8A-4147-A177-3AD203B41FA5}">
                      <a16:colId xmlns:a16="http://schemas.microsoft.com/office/drawing/2014/main" val="854859058"/>
                    </a:ext>
                  </a:extLst>
                </a:gridCol>
              </a:tblGrid>
              <a:tr h="166509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875063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562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255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бюджета Талдомского городского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-16 502,542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-12 100,050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-5 000,160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583797"/>
                  </a:ext>
                </a:extLst>
              </a:tr>
              <a:tr h="2752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общей сумме доходов без учета безвозмездных поступлений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5007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дефицитов бюджетов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16 502,542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12 100,050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5 000,160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54971"/>
                  </a:ext>
                </a:extLst>
              </a:tr>
              <a:tr h="16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039083"/>
                  </a:ext>
                </a:extLst>
              </a:tr>
              <a:tr h="3058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Погашение полученных   кредитов от кредитных организаций в валюте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13692"/>
                  </a:ext>
                </a:extLst>
              </a:tr>
              <a:tr h="4702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кредитных организаций в валюте Российской Федерации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81446"/>
                  </a:ext>
                </a:extLst>
              </a:tr>
              <a:tr h="16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6 502,542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17 100,050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10 000,160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40602"/>
                  </a:ext>
                </a:extLst>
              </a:tr>
              <a:tr h="31543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-3 352 993,330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-3 913 829,950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-3 718 224,840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292284"/>
                  </a:ext>
                </a:extLst>
              </a:tr>
              <a:tr h="4108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3 359 495,872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3 930 930,000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3 728 225,000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2862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60399" y="834501"/>
            <a:ext cx="8874218" cy="1296139"/>
          </a:xfrm>
        </p:spPr>
        <p:txBody>
          <a:bodyPr>
            <a:normAutofit fontScale="90000"/>
          </a:bodyPr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– 16 502,542 тыс.руб.----------------------------------------------------------  1,32%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общей сумме доходов без учета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- 12100,050 тыс.руб. ------------------------------------------------------------ 0,89%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- 5000,160 тыс.руб.   ------------------------------------------------------------  0,34%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безвозмездных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8171" y="3244334"/>
            <a:ext cx="9188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Талдомского городского округа Московской области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7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2469" y="1073227"/>
            <a:ext cx="716268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: 141900, Московская область, г.Талдом, пл.К.Маркса, д.12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онтактный телефон:8(49620)6-08-27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taldom_budget@mail.ru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Понедельник-Пятница с 8.30-18.00, обед с 12.30 до 14.00. 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  <a:endParaRPr lang="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latin typeface="Times New Roman"/>
              </a:rPr>
              <a:t>Основные показатели социально-экономического развития </a:t>
            </a:r>
            <a:r>
              <a:rPr lang="ru" b="1" dirty="0" smtClean="0">
                <a:latin typeface="Times New Roman"/>
              </a:rPr>
              <a:t>Талдомского городского округа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90411"/>
              </p:ext>
            </p:extLst>
          </p:nvPr>
        </p:nvGraphicFramePr>
        <p:xfrm>
          <a:off x="650630" y="1784837"/>
          <a:ext cx="8548233" cy="4124339"/>
        </p:xfrm>
        <a:graphic>
          <a:graphicData uri="http://schemas.openxmlformats.org/drawingml/2006/table">
            <a:tbl>
              <a:tblPr/>
              <a:tblGrid>
                <a:gridCol w="283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294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29">
                <a:tc vMerge="1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2020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 smtClean="0">
                          <a:latin typeface="Times New Roman"/>
                        </a:rPr>
                        <a:t>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4635,4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5048,5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5232,6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5434,9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5666,2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45211,1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48174,5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49862,8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51690,1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53645,0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54502,3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54956,2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55969,1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59383,1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52890,6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54499,6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95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63216,8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63348,9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634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52240,5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52240,5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52751,2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55969,1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59383,2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994648" cy="66997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2024 годы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177" y="791307"/>
            <a:ext cx="88890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бюджетной и налоговой политики Талдомского городского округа на 2022 год и на плановый период 2023 и 2024 годов определены на основе прогноза социально-экономического развития Московской области, Талдомского городского округа на 2022-2024 годы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Талдомского городского округа на 2022 год и плановый период 2023 и 2024 годов сформирован с учётом восстановления темпов роста экономики в 2021 году и умеренным экономическим ростом в 2022-2024 годов.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будет строиться в условиях действующего налогового и бюджетного законодательства, а также в условиях реализации всех полномочий по решению вопросов местного значения органами местного самоуправления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бюджетной и налоговой политики Талдомского городского округа на 2022-2024 годы являются: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сбалансированность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устойчивость бюджетной системы;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безусловное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принятых бюджетных обязательств Талдомского городского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указанных целей будет продолжена работа по решению задач, обеспечивающих: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социально-экономического развития Талдомского городского округа и привлечения инвестиций;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мер, направленных на увеличение налоговых и неналоговых доходов бюджета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муниципальным имуществом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бюджетного процесса, в том числе программного подхода в бюджетном процессе, внедрение типового бюджета, работа в ГИС РЭБ.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населению Талдомского городского округа качественных муниципальных услуг на основе муниципального задания;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бюджетными расходами за счет оптимизации их структуры по всем отраслям социально-культурной сферы;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умеренной политики в сфере заимствований и управления муниципальным долгом Талдомского городского округа 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будет обеспечена за счет исполнения показателей прогноза социально – экономического развития Талдомского городского округа на 2022-2024 годы.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272562"/>
            <a:ext cx="924071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округе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и на среднесрочную перспективу 2023-2024 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роста налоговых и неналоговых доходов бюджета в период существенного влияния неблагоприятных факторов, связанных с короновирусной пандемией.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Российской Федерации основные направления налоговой политики Талдомского городского округа в 2022-2024 годах включают: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активности;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 и среднего предпринимательства;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инвестиционного климата;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параметров доходной части бюджета на 2022 год, определенных в условиях действующего налогового и бюджетного законодательства будет продолжена работа по стабилизации доли собственных налоговых и неналоговых доходов в общей сумме доходов бюджета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применения кадастровой стоимости в качестве налоговой базы по имущественным налогам.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актуализации.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34514"/>
              </p:ext>
            </p:extLst>
          </p:nvPr>
        </p:nvGraphicFramePr>
        <p:xfrm>
          <a:off x="281354" y="4502612"/>
          <a:ext cx="9164487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44238">
                  <a:extLst>
                    <a:ext uri="{9D8B030D-6E8A-4147-A177-3AD203B41FA5}">
                      <a16:colId xmlns:a16="http://schemas.microsoft.com/office/drawing/2014/main" val="992068863"/>
                    </a:ext>
                  </a:extLst>
                </a:gridCol>
                <a:gridCol w="1814906">
                  <a:extLst>
                    <a:ext uri="{9D8B030D-6E8A-4147-A177-3AD203B41FA5}">
                      <a16:colId xmlns:a16="http://schemas.microsoft.com/office/drawing/2014/main" val="409080459"/>
                    </a:ext>
                  </a:extLst>
                </a:gridCol>
                <a:gridCol w="1505343">
                  <a:extLst>
                    <a:ext uri="{9D8B030D-6E8A-4147-A177-3AD203B41FA5}">
                      <a16:colId xmlns:a16="http://schemas.microsoft.com/office/drawing/2014/main" val="2068231797"/>
                    </a:ext>
                  </a:extLst>
                </a:gridCol>
              </a:tblGrid>
              <a:tr h="415617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   тыс. руб.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объеме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налоговых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доходов, 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482798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783863"/>
                  </a:ext>
                </a:extLst>
              </a:tr>
              <a:tr h="212984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84459"/>
                  </a:ext>
                </a:extLst>
              </a:tr>
              <a:tr h="477164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и прямогонный бензин, дизельное топливо, моторные масла для дизельных и (или) карбюраторных (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инжекторных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двигателей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0038"/>
                  </a:ext>
                </a:extLst>
              </a:tr>
              <a:tr h="196186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74635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83395"/>
                  </a:ext>
                </a:extLst>
              </a:tr>
              <a:tr h="208171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713454"/>
                  </a:ext>
                </a:extLst>
              </a:tr>
              <a:tr h="23486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3208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1355" y="3917837"/>
            <a:ext cx="9342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 объемы налоговых доходов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будет продолжена работа по постепенной замене 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будет продолжена работа с населением по вовлечению в налоговый оборот незарегистрированных объектов недвижимого имущества и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2022 год  и плановый период 2023-2024 годов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 области расходов в 2022-2024 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Приоритетом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расходов бюджета Талдомского городского округа в 2022 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эффективности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оптимизация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Удельный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расходов на социально – культурную сферу, включающих в себя расходы на образование, социальную политику, культуру, физкультуру и спорт, остается на протяжении нескольких лет стабильно высоким. В 2022 году данная тенденция сохранится и на финансирование указанных отраслей будет направлено 48,0 процентов всех расходов бюджета, в том числе доля расходов на образование составит 34,8 % от всех расходов бюджета, на культуру - 8,1%, на физкультуру и спорт – 2,9 %, социальную политику – 2,3 %.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0552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2022 год в сфере образования является повышение 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2022 году указанные расходы в структуре расходов бюджета составят 6,0 % от всех расходов бюджета.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Планируется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долгосрочного договора на транспортное обслуживание населения округа сроком на 5 лет, 56485,0 тыс. руб. будет выделено из бюджета в 2022 году на транспортное обслуживание населения округа. Реализация бюджетной политики в области транспортного обслуживания позволит сохранить действующую маршрутную сеть и гарантировать предоставление услуг транспортом общего пользования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маршрутах с низким пассажиропотоком.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Дорожного фонда и доходов бюджета Талдомского городского округа предусмотрены ассигнования в сумме 277513,0 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3300,0 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4883</TotalTime>
  <Words>9721</Words>
  <Application>Microsoft Office PowerPoint</Application>
  <PresentationFormat>Лист A4 (210x297 мм)</PresentationFormat>
  <Paragraphs>2744</Paragraphs>
  <Slides>42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2022 году – 16 502,542 тыс.руб.----------------------------------------------------------  1,32%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2023 году - 12100,050 тыс.руб. ------------------------------------------------------------ 0,89%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2024 году - 5000,160 тыс.руб.   ------------------------------------------------------------  0,34%                                             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394</cp:revision>
  <cp:lastPrinted>2022-01-31T11:16:09Z</cp:lastPrinted>
  <dcterms:modified xsi:type="dcterms:W3CDTF">2022-01-31T11:44:38Z</dcterms:modified>
</cp:coreProperties>
</file>